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1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solidFill>
          <a:srgbClr val="A619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800" y="532799"/>
            <a:ext cx="11473200" cy="1695600"/>
          </a:xfrm>
          <a:noFill/>
        </p:spPr>
        <p:txBody>
          <a:bodyPr anchor="b">
            <a:normAutofit/>
          </a:bodyPr>
          <a:lstStyle>
            <a:lvl1pPr algn="l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8800" y="2239200"/>
            <a:ext cx="11473200" cy="1695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Public Sans" pitchFamily="2" charset="-1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653" y="5797126"/>
            <a:ext cx="2707247" cy="89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48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3850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385200" y="365125"/>
            <a:ext cx="8187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7238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loženie obsah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200" y="4935600"/>
            <a:ext cx="11448000" cy="903600"/>
          </a:xfrm>
        </p:spPr>
        <p:txBody>
          <a:bodyPr anchor="t"/>
          <a:lstStyle>
            <a:lvl1pPr>
              <a:defRPr sz="3600" b="0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4" name="Zástupný objekt pre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252975"/>
            <a:ext cx="11449050" cy="682625"/>
          </a:xfrm>
        </p:spPr>
        <p:txBody>
          <a:bodyPr anchor="b">
            <a:normAutofit/>
          </a:bodyPr>
          <a:lstStyle>
            <a:lvl1pPr marL="0" indent="0">
              <a:buNone/>
              <a:defRPr sz="2000" baseline="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/>
              <a:t>Kliknite sem a zadajte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5200" y="1129451"/>
            <a:ext cx="11448000" cy="4954947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ĺžnik 7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A61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ástupný objekt pre číslo snímky 5"/>
          <p:cNvSpPr txBox="1">
            <a:spLocks/>
          </p:cNvSpPr>
          <p:nvPr userDrawn="1"/>
        </p:nvSpPr>
        <p:spPr>
          <a:xfrm>
            <a:off x="385200" y="6361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8D49560-3A19-4FE2-8C50-4A125503C33C}" type="slidenum">
              <a:rPr lang="sk-SK" smtClean="0">
                <a:solidFill>
                  <a:schemeClr val="bg1"/>
                </a:solidFill>
              </a:rPr>
              <a:pPr algn="l"/>
              <a:t>‹#›</a:t>
            </a:fld>
            <a:endParaRPr lang="sk-SK">
              <a:solidFill>
                <a:schemeClr val="bg1"/>
              </a:solidFill>
            </a:endParaRPr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00" y="6246000"/>
            <a:ext cx="1704948" cy="5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271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669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385200" y="1136591"/>
            <a:ext cx="5500800" cy="4888194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02000" y="1136591"/>
            <a:ext cx="5716800" cy="4888194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9510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200" y="363600"/>
            <a:ext cx="11433600" cy="6192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385200" y="1124582"/>
            <a:ext cx="561090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370798" y="2079476"/>
            <a:ext cx="5610902" cy="400739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124582"/>
            <a:ext cx="5646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079476"/>
            <a:ext cx="5646600" cy="400739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 dirty="0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2282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9619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4641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200" y="428400"/>
            <a:ext cx="4572000" cy="903600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097600" y="428400"/>
            <a:ext cx="6724800" cy="538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385199" y="1476000"/>
            <a:ext cx="4586400" cy="4334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766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200" y="428400"/>
            <a:ext cx="4572000" cy="90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097600" y="428400"/>
            <a:ext cx="6724800" cy="538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sk-SK" dirty="0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385200" y="1476000"/>
            <a:ext cx="4586400" cy="4334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9560-3A19-4FE2-8C50-4A125503C3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933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19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A61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noProof="0" dirty="0"/>
          </a:p>
        </p:txBody>
      </p:sp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385200" y="365124"/>
            <a:ext cx="11433600" cy="6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385200" y="1353600"/>
            <a:ext cx="11448000" cy="447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385200" y="6361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Public Sans" pitchFamily="2" charset="-18"/>
              </a:defRPr>
            </a:lvl1pPr>
          </a:lstStyle>
          <a:p>
            <a:fld id="{78D49560-3A19-4FE2-8C50-4A125503C33C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00" y="6246000"/>
            <a:ext cx="1704948" cy="5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73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Public Sans" pitchFamily="2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Public Sans" pitchFamily="2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Public Sans" pitchFamily="2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Public Sans" pitchFamily="2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Public Sans" pitchFamily="2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Public Sans" pitchFamily="2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19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298800" y="532799"/>
            <a:ext cx="11473200" cy="977842"/>
          </a:xfrm>
        </p:spPr>
        <p:txBody>
          <a:bodyPr>
            <a:normAutofit/>
          </a:bodyPr>
          <a:lstStyle/>
          <a:p>
            <a:r>
              <a:rPr lang="sk-SK" b="1" dirty="0"/>
              <a:t>Reprezentácia čísla</a:t>
            </a: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298800" y="2396104"/>
            <a:ext cx="11473200" cy="368152"/>
          </a:xfrm>
        </p:spPr>
        <p:txBody>
          <a:bodyPr/>
          <a:lstStyle/>
          <a:p>
            <a:r>
              <a:rPr lang="sk-SK" dirty="0"/>
              <a:t>Semestrálna prezentácia z predmetu MATEMATIKA</a:t>
            </a:r>
          </a:p>
          <a:p>
            <a:endParaRPr lang="sk-SK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298800" y="3295016"/>
            <a:ext cx="6990521" cy="3547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0"/>
              </a:spcBef>
              <a:tabLst>
                <a:tab pos="1881188" algn="l"/>
                <a:tab pos="2155825" algn="l"/>
              </a:tabLst>
            </a:pPr>
            <a:r>
              <a:rPr lang="sk-SK" sz="2000" dirty="0">
                <a:solidFill>
                  <a:schemeClr val="bg1"/>
                </a:solidFill>
                <a:latin typeface="Public Sans" pitchFamily="2" charset="-18"/>
              </a:rPr>
              <a:t>Autor prezentácie:  	Mgr. Pavol ORŠANSKÝ, PhD.</a:t>
            </a:r>
          </a:p>
        </p:txBody>
      </p:sp>
      <p:sp>
        <p:nvSpPr>
          <p:cNvPr id="7" name="Obdĺžnik 6"/>
          <p:cNvSpPr/>
          <p:nvPr/>
        </p:nvSpPr>
        <p:spPr>
          <a:xfrm>
            <a:off x="298800" y="3649719"/>
            <a:ext cx="7094038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tabLst>
                <a:tab pos="1881188" algn="l"/>
                <a:tab pos="2147888" algn="l"/>
              </a:tabLst>
            </a:pPr>
            <a:r>
              <a:rPr lang="sk-SK" dirty="0">
                <a:solidFill>
                  <a:schemeClr val="bg1"/>
                </a:solidFill>
                <a:latin typeface="Public Sans" pitchFamily="2" charset="-18"/>
              </a:rPr>
              <a:t>Zadávajúci prezentácie: 	doc. Mgr. Branislav FTOREK, PhD. </a:t>
            </a:r>
          </a:p>
        </p:txBody>
      </p:sp>
      <p:sp>
        <p:nvSpPr>
          <p:cNvPr id="8" name="Obdĺžnik 7"/>
          <p:cNvSpPr/>
          <p:nvPr/>
        </p:nvSpPr>
        <p:spPr>
          <a:xfrm>
            <a:off x="298800" y="4023604"/>
            <a:ext cx="5949064" cy="373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tabLst>
                <a:tab pos="1881188" algn="l"/>
                <a:tab pos="2155825" algn="l"/>
              </a:tabLst>
            </a:pPr>
            <a:r>
              <a:rPr lang="sk-SK" dirty="0">
                <a:solidFill>
                  <a:schemeClr val="bg1"/>
                </a:solidFill>
                <a:latin typeface="Public Sans" pitchFamily="2" charset="-18"/>
              </a:rPr>
              <a:t>Akademický rok - semester: 	2022/2023 - zimný </a:t>
            </a:r>
          </a:p>
        </p:txBody>
      </p:sp>
    </p:spTree>
    <p:extLst>
      <p:ext uri="{BB962C8B-B14F-4D97-AF65-F5344CB8AC3E}">
        <p14:creationId xmlns:p14="http://schemas.microsoft.com/office/powerpoint/2010/main" val="4095702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200" y="4645"/>
            <a:ext cx="11433600" cy="619200"/>
          </a:xfrm>
        </p:spPr>
        <p:txBody>
          <a:bodyPr/>
          <a:lstStyle/>
          <a:p>
            <a:r>
              <a:rPr lang="sk-SK" dirty="0"/>
              <a:t>Pojem čísla</a:t>
            </a:r>
          </a:p>
        </p:txBody>
      </p:sp>
      <p:sp>
        <p:nvSpPr>
          <p:cNvPr id="4" name="Zástupný objekt pre obsah 2"/>
          <p:cNvSpPr>
            <a:spLocks noGrp="1"/>
          </p:cNvSpPr>
          <p:nvPr>
            <p:ph idx="4294967295"/>
          </p:nvPr>
        </p:nvSpPr>
        <p:spPr>
          <a:xfrm>
            <a:off x="744538" y="699718"/>
            <a:ext cx="11447462" cy="16214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b="1" dirty="0"/>
              <a:t>Číslo</a:t>
            </a:r>
            <a:r>
              <a:rPr lang="sk-SK" sz="2400" dirty="0"/>
              <a:t> je abstraktná entita (symbol) vyjadrujúca </a:t>
            </a:r>
            <a:r>
              <a:rPr lang="sk-SK" sz="2400" i="1" dirty="0"/>
              <a:t>množstvo</a:t>
            </a:r>
            <a:r>
              <a:rPr lang="sk-SK" sz="2400" dirty="0"/>
              <a:t>, resp. </a:t>
            </a:r>
            <a:r>
              <a:rPr lang="sk-SK" sz="2400" i="1" dirty="0"/>
              <a:t>poradie</a:t>
            </a:r>
            <a:r>
              <a:rPr lang="sk-SK" sz="2400" dirty="0"/>
              <a:t>.</a:t>
            </a:r>
          </a:p>
          <a:p>
            <a:pPr marL="0" indent="0" algn="just">
              <a:buNone/>
            </a:pPr>
            <a:r>
              <a:rPr lang="sk-SK" sz="2400" dirty="0"/>
              <a:t>Pre ich zápis sa zvyčajne využívajú </a:t>
            </a:r>
            <a:r>
              <a:rPr lang="sk-SK" sz="2400" b="1" dirty="0"/>
              <a:t>číslice </a:t>
            </a:r>
            <a:r>
              <a:rPr lang="sk-SK" sz="2400" dirty="0"/>
              <a:t>(cifry), a to pomocou </a:t>
            </a:r>
            <a:r>
              <a:rPr lang="sk-SK" sz="2400" b="1" dirty="0"/>
              <a:t>pozičných číselných sústav </a:t>
            </a:r>
            <a:r>
              <a:rPr lang="sk-SK" sz="2400" dirty="0"/>
              <a:t>(napr. desatinná číselná sústava vyjadrená arabskými číslicami) a  </a:t>
            </a:r>
            <a:r>
              <a:rPr lang="sk-SK" sz="2400" b="1" dirty="0"/>
              <a:t>nepozičných číselných sústav </a:t>
            </a:r>
            <a:r>
              <a:rPr lang="sk-SK" sz="2400" dirty="0"/>
              <a:t>(napr. rímske číslice).</a:t>
            </a:r>
          </a:p>
          <a:p>
            <a:pPr marL="0" indent="0">
              <a:buNone/>
            </a:pPr>
            <a:endParaRPr lang="sk-SK" sz="2400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50C0D342-3A36-772C-E187-82C7FE6ECF9B}"/>
              </a:ext>
            </a:extLst>
          </p:cNvPr>
          <p:cNvSpPr txBox="1">
            <a:spLocks/>
          </p:cNvSpPr>
          <p:nvPr/>
        </p:nvSpPr>
        <p:spPr>
          <a:xfrm>
            <a:off x="388136" y="2460618"/>
            <a:ext cx="11433600" cy="6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Public Sans" pitchFamily="2" charset="-18"/>
                <a:ea typeface="+mj-ea"/>
                <a:cs typeface="+mj-cs"/>
              </a:defRPr>
            </a:lvl1pPr>
          </a:lstStyle>
          <a:p>
            <a:r>
              <a:rPr lang="sk-SK" dirty="0"/>
              <a:t>Vznik používanej číselnej dekadickej sústavy</a:t>
            </a:r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D28E24E8-28C6-3F4F-F9E7-59B3B963B8F8}"/>
              </a:ext>
            </a:extLst>
          </p:cNvPr>
          <p:cNvSpPr txBox="1">
            <a:spLocks/>
          </p:cNvSpPr>
          <p:nvPr/>
        </p:nvSpPr>
        <p:spPr>
          <a:xfrm>
            <a:off x="744538" y="4762370"/>
            <a:ext cx="11327299" cy="110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sk-SK" sz="2400" b="1" dirty="0" err="1"/>
              <a:t>Aryabhata</a:t>
            </a:r>
            <a:r>
              <a:rPr lang="sk-SK" sz="2400" b="1" dirty="0"/>
              <a:t> z </a:t>
            </a:r>
            <a:r>
              <a:rPr lang="sk-SK" sz="2400" b="1" dirty="0" err="1"/>
              <a:t>Kusumapura</a:t>
            </a:r>
            <a:r>
              <a:rPr lang="sk-SK" sz="2400" b="1" dirty="0"/>
              <a:t> </a:t>
            </a:r>
            <a:r>
              <a:rPr lang="sk-SK" sz="2400" dirty="0"/>
              <a:t>(476 až 550 n. l.) vyvinul pozičný zápis a v nasledujúcom  storočí zaviedol </a:t>
            </a:r>
            <a:r>
              <a:rPr lang="sk-SK" sz="2400" b="1" dirty="0" err="1"/>
              <a:t>Brahmagupta</a:t>
            </a:r>
            <a:r>
              <a:rPr lang="sk-SK" sz="2400" dirty="0"/>
              <a:t> (598 až 668 n. l.) dovtedy nepoužívaný symbol nuly. </a:t>
            </a:r>
            <a:r>
              <a:rPr lang="en-US" sz="2400" dirty="0">
                <a:hlinkClick r:id="rId2" action="ppaction://hlinksldjump"/>
              </a:rPr>
              <a:t>[1</a:t>
            </a:r>
            <a:r>
              <a:rPr lang="sk-SK" sz="2400" dirty="0">
                <a:hlinkClick r:id="rId2" action="ppaction://hlinksldjump"/>
              </a:rPr>
              <a:t>, 2</a:t>
            </a:r>
            <a:r>
              <a:rPr lang="en-US" sz="2400" dirty="0">
                <a:hlinkClick r:id="rId2" action="ppaction://hlinksldjump"/>
              </a:rPr>
              <a:t>]</a:t>
            </a:r>
            <a:endParaRPr lang="sk-SK" sz="2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E38D414-0DF5-5567-CF04-7901E7403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352" y="2637694"/>
            <a:ext cx="3514748" cy="140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jekt pre obsah 2">
            <a:extLst>
              <a:ext uri="{FF2B5EF4-FFF2-40B4-BE49-F238E27FC236}">
                <a16:creationId xmlns:a16="http://schemas.microsoft.com/office/drawing/2014/main" id="{B35CB0DF-9B58-3919-0AD7-93623C0A0128}"/>
              </a:ext>
            </a:extLst>
          </p:cNvPr>
          <p:cNvSpPr txBox="1">
            <a:spLocks/>
          </p:cNvSpPr>
          <p:nvPr/>
        </p:nvSpPr>
        <p:spPr>
          <a:xfrm>
            <a:off x="765058" y="3190800"/>
            <a:ext cx="7930539" cy="1616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10000"/>
                  </a:schemeClr>
                </a:solidFill>
                <a:latin typeface="Public Sans" pitchFamily="2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sk-SK" sz="2400" dirty="0"/>
              <a:t>V súčasnej dobe najčastejšie používaná číselná sústava je desiatková so zápisom pomocou arabských čísel, o jej vývoj sa zaslúžili indický matematici, čím vznikol </a:t>
            </a:r>
            <a:r>
              <a:rPr lang="sk-SK" sz="2400" i="1" dirty="0"/>
              <a:t>hinduisticko-arabský číselný systém</a:t>
            </a:r>
            <a:r>
              <a:rPr lang="sk-SK" sz="2400" dirty="0"/>
              <a:t>.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DE511816-E749-F1FD-EAAA-EF876119A8B9}"/>
              </a:ext>
            </a:extLst>
          </p:cNvPr>
          <p:cNvSpPr txBox="1"/>
          <p:nvPr/>
        </p:nvSpPr>
        <p:spPr>
          <a:xfrm>
            <a:off x="8795378" y="4018087"/>
            <a:ext cx="3030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Obr. 1: Číslica „nula“ v dvoch číslach (50 a 270) v nápise v jazyku </a:t>
            </a:r>
            <a:r>
              <a:rPr lang="sk-SK" sz="1400" dirty="0" err="1"/>
              <a:t>Gwalior</a:t>
            </a:r>
            <a:r>
              <a:rPr lang="sk-SK" sz="1400" dirty="0"/>
              <a:t>. Datované do 9. stor. (zdroj – </a:t>
            </a:r>
            <a:r>
              <a:rPr lang="sk-SK" sz="1400" dirty="0" err="1"/>
              <a:t>Wikipedia</a:t>
            </a:r>
            <a:r>
              <a:rPr lang="sk-SK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008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85200" y="13438"/>
            <a:ext cx="11433600" cy="619200"/>
          </a:xfrm>
        </p:spPr>
        <p:txBody>
          <a:bodyPr/>
          <a:lstStyle/>
          <a:p>
            <a:r>
              <a:rPr lang="sk-SK" dirty="0"/>
              <a:t>Reprezentácia racionálneho čísla v dekadickej sústave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jekt pre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44538" y="820980"/>
                <a:ext cx="11447462" cy="49561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k-SK" sz="2400" dirty="0"/>
                  <a:t>Pre zápis čísla v dekadickej sústave použijeme </a:t>
                </a:r>
                <a:r>
                  <a:rPr lang="sk-SK" sz="2400" b="1" dirty="0"/>
                  <a:t>desať číslic </a:t>
                </a:r>
                <a14:m>
                  <m:oMath xmlns:m="http://schemas.openxmlformats.org/officeDocument/2006/math">
                    <m:r>
                      <a:rPr lang="sk-SK" sz="2400" b="0" i="1" smtClean="0">
                        <a:latin typeface="Cambria Math" panose="02040503050406030204" pitchFamily="18" charset="0"/>
                      </a:rPr>
                      <m:t>0,1,2,3,4,5,6,7,8,9</m:t>
                    </m:r>
                  </m:oMath>
                </a14:m>
                <a:r>
                  <a:rPr lang="sk-SK" sz="2400" dirty="0"/>
                  <a:t>, </a:t>
                </a:r>
                <a:r>
                  <a:rPr lang="sk-SK" sz="2400" b="1" dirty="0"/>
                  <a:t>desatinnú značku </a:t>
                </a:r>
                <a:r>
                  <a:rPr lang="sk-SK" sz="2400" dirty="0"/>
                  <a:t>„,“ (vo väčšine anglicky hovoriacich </a:t>
                </a:r>
                <a:r>
                  <a:rPr lang="sk-SK" sz="2400"/>
                  <a:t>krajinách „.“) </a:t>
                </a:r>
                <a:r>
                  <a:rPr lang="sk-SK" sz="2400" dirty="0"/>
                  <a:t>a pre záporné čísla </a:t>
                </a:r>
                <a:r>
                  <a:rPr lang="sk-SK" sz="2400" b="1" dirty="0"/>
                  <a:t>symbol mínus </a:t>
                </a:r>
                <a:r>
                  <a:rPr lang="sk-SK" sz="2400" dirty="0"/>
                  <a:t>„-“. </a:t>
                </a:r>
                <a:r>
                  <a:rPr lang="en-US" sz="2400" dirty="0">
                    <a:hlinkClick r:id="rId2" action="ppaction://hlinksldjump"/>
                  </a:rPr>
                  <a:t>[</a:t>
                </a:r>
                <a:r>
                  <a:rPr lang="sk-SK" sz="2400" dirty="0">
                    <a:hlinkClick r:id="rId2" action="ppaction://hlinksldjump"/>
                  </a:rPr>
                  <a:t>3</a:t>
                </a:r>
                <a:r>
                  <a:rPr lang="en-US" sz="2400" dirty="0">
                    <a:hlinkClick r:id="rId2" action="ppaction://hlinksldjump"/>
                  </a:rPr>
                  <a:t>]</a:t>
                </a:r>
                <a:endParaRPr lang="sk-SK" sz="2400" dirty="0"/>
              </a:p>
              <a:p>
                <a:pPr marL="0" indent="0">
                  <a:buNone/>
                </a:pPr>
                <a:r>
                  <a:rPr lang="sk-SK" sz="2400" b="1" dirty="0"/>
                  <a:t>Definícia: </a:t>
                </a:r>
                <a:r>
                  <a:rPr lang="sk-SK" sz="2400" dirty="0"/>
                  <a:t>Desatinným znakom oddelené dve (konečné) postupnosti čísel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k-SK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lang="sk-SK" sz="2400" dirty="0"/>
                  <a:t> a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k-SK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sk-SK" sz="2400" dirty="0"/>
                  <a:t>číslic </a:t>
                </a:r>
                <a14:m>
                  <m:oMath xmlns:m="http://schemas.openxmlformats.org/officeDocument/2006/math">
                    <m:r>
                      <a:rPr lang="sk-SK" sz="2400" i="1">
                        <a:latin typeface="Cambria Math" panose="02040503050406030204" pitchFamily="18" charset="0"/>
                      </a:rPr>
                      <m:t>0,1,2,3,4,5,6,7,8,9</m:t>
                    </m:r>
                  </m:oMath>
                </a14:m>
                <a:r>
                  <a:rPr lang="sk-SK" sz="2400" dirty="0"/>
                  <a:t> zapísané v tvare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sk-SK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sk-SK" sz="2400" dirty="0"/>
                  <a:t>,</a:t>
                </a:r>
              </a:p>
              <a:p>
                <a:pPr marL="0" indent="0">
                  <a:buNone/>
                </a:pPr>
                <a:r>
                  <a:rPr lang="sk-SK" sz="2400" dirty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sk-S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sk-S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sk-SK" sz="2400" dirty="0"/>
                  <a:t>, reprezentujú racionálne číslo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p>
                      <m:sSup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sk-SK" sz="2400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sk-SK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k-S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sk-S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sk-SK" sz="2400" b="0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r>
                      <a:rPr lang="sk-SK" sz="2400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sk-SK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k-S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sk-S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sk-SK" sz="2400" dirty="0"/>
                  <a:t>.</a:t>
                </a:r>
              </a:p>
              <a:p>
                <a:pPr marL="0" indent="0" algn="ctr">
                  <a:buNone/>
                </a:pPr>
                <a:r>
                  <a:rPr lang="sk-SK" sz="2400" dirty="0"/>
                  <a:t>Pre záporné racionálne číslo sa pred číslicu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sk-SK" sz="2400" dirty="0"/>
                  <a:t> umiestni symbol mínus, t. j.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sk-S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sk-SK" sz="2400" b="0" i="0" smtClean="0">
                        <a:latin typeface="Cambria Math" panose="02040503050406030204" pitchFamily="18" charset="0"/>
                      </a:rPr>
                      <m:t>&lt;0.</m:t>
                    </m:r>
                  </m:oMath>
                </a14:m>
                <a:endParaRPr lang="sk-SK" sz="2400" dirty="0"/>
              </a:p>
              <a:p>
                <a:pPr marL="0" indent="0">
                  <a:buNone/>
                </a:pPr>
                <a:endParaRPr lang="sk-SK" sz="2000" dirty="0"/>
              </a:p>
            </p:txBody>
          </p:sp>
        </mc:Choice>
        <mc:Fallback>
          <p:sp>
            <p:nvSpPr>
              <p:cNvPr id="5" name="Zástupný objekt pre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44538" y="820980"/>
                <a:ext cx="11447462" cy="4956175"/>
              </a:xfrm>
              <a:blipFill>
                <a:blip r:embed="rId3"/>
                <a:stretch>
                  <a:fillRect l="-799" t="-1722" r="-42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756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6E2A4-24F8-3A3F-6A80-6CB18B86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00" y="513069"/>
            <a:ext cx="11448000" cy="903600"/>
          </a:xfrm>
        </p:spPr>
        <p:txBody>
          <a:bodyPr/>
          <a:lstStyle/>
          <a:p>
            <a:r>
              <a:rPr lang="sk-SK" dirty="0"/>
              <a:t>Literatúra: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445FE3-4491-49BD-55D8-6D9A48D526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200" y="1210838"/>
            <a:ext cx="11449050" cy="298309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dirty="0" err="1"/>
              <a:t>Ifrah</a:t>
            </a:r>
            <a:r>
              <a:rPr lang="sk-SK" dirty="0"/>
              <a:t>, G</a:t>
            </a:r>
            <a:r>
              <a:rPr lang="en-US" dirty="0"/>
              <a:t>.</a:t>
            </a:r>
            <a:r>
              <a:rPr lang="sk-SK" dirty="0"/>
              <a:t>: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universal</a:t>
            </a:r>
            <a:r>
              <a:rPr lang="sk-SK" i="1" dirty="0"/>
              <a:t> </a:t>
            </a:r>
            <a:r>
              <a:rPr lang="sk-SK" i="1" dirty="0" err="1"/>
              <a:t>history</a:t>
            </a:r>
            <a:r>
              <a:rPr lang="sk-SK" i="1" dirty="0"/>
              <a:t> of </a:t>
            </a:r>
            <a:r>
              <a:rPr lang="sk-SK" i="1" dirty="0" err="1"/>
              <a:t>numbers</a:t>
            </a:r>
            <a:r>
              <a:rPr lang="sk-SK" i="1" dirty="0"/>
              <a:t> – </a:t>
            </a:r>
            <a:r>
              <a:rPr lang="sk-SK" i="1" dirty="0" err="1"/>
              <a:t>from</a:t>
            </a:r>
            <a:r>
              <a:rPr lang="sk-SK" i="1" dirty="0"/>
              <a:t> </a:t>
            </a:r>
            <a:r>
              <a:rPr lang="sk-SK" i="1" dirty="0" err="1"/>
              <a:t>prehistory</a:t>
            </a:r>
            <a:r>
              <a:rPr lang="sk-SK" i="1" dirty="0"/>
              <a:t> to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invention</a:t>
            </a:r>
            <a:r>
              <a:rPr lang="sk-SK" i="1" dirty="0"/>
              <a:t> of </a:t>
            </a:r>
            <a:r>
              <a:rPr lang="sk-SK" i="1" dirty="0" err="1"/>
              <a:t>computer</a:t>
            </a:r>
            <a:r>
              <a:rPr lang="sk-SK" dirty="0"/>
              <a:t>, </a:t>
            </a:r>
            <a:r>
              <a:rPr lang="sk-SK" dirty="0" err="1"/>
              <a:t>London</a:t>
            </a:r>
            <a:r>
              <a:rPr lang="sk-SK" dirty="0"/>
              <a:t>, 1998, 633 s., ISBN 0-471-39340-1.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err="1"/>
              <a:t>Kaplan</a:t>
            </a:r>
            <a:r>
              <a:rPr lang="sk-SK" dirty="0"/>
              <a:t>, R.: </a:t>
            </a:r>
            <a:r>
              <a:rPr lang="en-US" i="1" dirty="0"/>
              <a:t>The Nothing That Is: A Natural History of Zero</a:t>
            </a:r>
            <a:r>
              <a:rPr lang="sk-SK" dirty="0"/>
              <a:t>, </a:t>
            </a:r>
            <a:r>
              <a:rPr lang="sk-SK" dirty="0" err="1"/>
              <a:t>London</a:t>
            </a:r>
            <a:r>
              <a:rPr lang="sk-SK" dirty="0"/>
              <a:t>, 1999, 240 s., ISBN 978-0-19-512842-0.</a:t>
            </a:r>
          </a:p>
          <a:p>
            <a:pPr marL="457200" indent="-457200">
              <a:buFont typeface="+mj-lt"/>
              <a:buAutoNum type="arabicPeriod"/>
            </a:pPr>
            <a:r>
              <a:rPr lang="sk-SK" dirty="0" err="1"/>
              <a:t>Wolfram</a:t>
            </a:r>
            <a:r>
              <a:rPr lang="sk-SK" dirty="0"/>
              <a:t>, S.: </a:t>
            </a:r>
            <a:r>
              <a:rPr lang="en-US" i="1" dirty="0"/>
              <a:t>A New Kind of Science</a:t>
            </a:r>
            <a:r>
              <a:rPr lang="sk-SK" dirty="0"/>
              <a:t>, </a:t>
            </a:r>
            <a:r>
              <a:rPr lang="sk-SK" dirty="0" err="1"/>
              <a:t>Champaign</a:t>
            </a:r>
            <a:r>
              <a:rPr lang="sk-SK" dirty="0"/>
              <a:t>, IL: </a:t>
            </a:r>
            <a:r>
              <a:rPr lang="sk-SK" dirty="0" err="1"/>
              <a:t>Wolfram</a:t>
            </a:r>
            <a:r>
              <a:rPr lang="sk-SK" dirty="0"/>
              <a:t> </a:t>
            </a:r>
            <a:r>
              <a:rPr lang="sk-SK" dirty="0" err="1"/>
              <a:t>Media</a:t>
            </a:r>
            <a:r>
              <a:rPr lang="sk-SK" dirty="0"/>
              <a:t>, 1168 s., ISBN 978-1579550080.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011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51497-CB2D-427A-3CD6-053B1745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pozornosť.</a:t>
            </a:r>
          </a:p>
        </p:txBody>
      </p:sp>
    </p:spTree>
    <p:extLst>
      <p:ext uri="{BB962C8B-B14F-4D97-AF65-F5344CB8AC3E}">
        <p14:creationId xmlns:p14="http://schemas.microsoft.com/office/powerpoint/2010/main" val="303830254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DS-2021">
      <a:dk1>
        <a:srgbClr val="002D72"/>
      </a:dk1>
      <a:lt1>
        <a:sysClr val="window" lastClr="FFFFFF"/>
      </a:lt1>
      <a:dk2>
        <a:srgbClr val="002D72"/>
      </a:dk2>
      <a:lt2>
        <a:srgbClr val="E7E6E6"/>
      </a:lt2>
      <a:accent1>
        <a:srgbClr val="002D72"/>
      </a:accent1>
      <a:accent2>
        <a:srgbClr val="A1A5C8"/>
      </a:accent2>
      <a:accent3>
        <a:srgbClr val="3E5698"/>
      </a:accent3>
      <a:accent4>
        <a:srgbClr val="6CACE4"/>
      </a:accent4>
      <a:accent5>
        <a:srgbClr val="A9C9EB"/>
      </a:accent5>
      <a:accent6>
        <a:srgbClr val="AEABA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_StrojF_16-9-šablona-prerobená" id="{09C4CAF3-7362-45FA-87BC-AF2A7FE406FC}" vid="{247E00E3-CB87-416D-916A-5030A71994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Prezentácia_StrojF_16-9-šablona-prerobená</Template>
  <TotalTime>1719</TotalTime>
  <Words>404</Words>
  <Application>Microsoft Office PowerPoint</Application>
  <PresentationFormat>Širokouhlá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Public Sans</vt:lpstr>
      <vt:lpstr>Motív balíka Office</vt:lpstr>
      <vt:lpstr>Reprezentácia čísla</vt:lpstr>
      <vt:lpstr>Pojem čísla</vt:lpstr>
      <vt:lpstr>Reprezentácia racionálneho čísla v dekadickej sústave</vt:lpstr>
      <vt:lpstr>Literatúra:</vt:lpstr>
      <vt:lpstr>Ďakujem za pozornosť.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pracoviska pre meranie pracovných charakteristík priemyselného robota  Fanuc LR Mate 200iC</dc:title>
  <dc:creator>Tomáš  Dodok</dc:creator>
  <cp:lastModifiedBy>Pavol Oršanský</cp:lastModifiedBy>
  <cp:revision>23</cp:revision>
  <dcterms:created xsi:type="dcterms:W3CDTF">2021-09-21T13:12:20Z</dcterms:created>
  <dcterms:modified xsi:type="dcterms:W3CDTF">2022-09-21T11:34:05Z</dcterms:modified>
</cp:coreProperties>
</file>